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2" r:id="rId5"/>
    <p:sldId id="263" r:id="rId6"/>
    <p:sldId id="292" r:id="rId7"/>
    <p:sldId id="273" r:id="rId8"/>
    <p:sldId id="274" r:id="rId9"/>
    <p:sldId id="276" r:id="rId10"/>
    <p:sldId id="271" r:id="rId11"/>
    <p:sldId id="283" r:id="rId12"/>
    <p:sldId id="277" r:id="rId13"/>
    <p:sldId id="284" r:id="rId14"/>
    <p:sldId id="285" r:id="rId15"/>
    <p:sldId id="286" r:id="rId16"/>
    <p:sldId id="264" r:id="rId17"/>
    <p:sldId id="270" r:id="rId18"/>
    <p:sldId id="269" r:id="rId19"/>
    <p:sldId id="278" r:id="rId20"/>
    <p:sldId id="289" r:id="rId21"/>
    <p:sldId id="268" r:id="rId22"/>
    <p:sldId id="279" r:id="rId23"/>
    <p:sldId id="290" r:id="rId24"/>
    <p:sldId id="291" r:id="rId25"/>
    <p:sldId id="293" r:id="rId26"/>
    <p:sldId id="294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144291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6303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721150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67128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839813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969841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99588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57779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40280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29957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115656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5/30/2023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Harveyh@ileet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472058"/>
            <a:ext cx="7593330" cy="2642742"/>
          </a:xfrm>
        </p:spPr>
        <p:txBody>
          <a:bodyPr>
            <a:normAutofit/>
          </a:bodyPr>
          <a:lstStyle/>
          <a:p>
            <a:r>
              <a:rPr lang="en-US" dirty="0" smtClean="0"/>
              <a:t>Creating An instructor proposal 	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91000" y="3218688"/>
            <a:ext cx="5918454" cy="1069848"/>
          </a:xfrm>
        </p:spPr>
        <p:txBody>
          <a:bodyPr/>
          <a:lstStyle/>
          <a:p>
            <a:r>
              <a:rPr lang="en-US" dirty="0" smtClean="0"/>
              <a:t>By Harvey Hedden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3332"/>
            <a:ext cx="4718304" cy="231648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Should tell the attendee what the course is about so they want to read more about it</a:t>
            </a:r>
          </a:p>
          <a:p>
            <a:r>
              <a:rPr lang="en-US" sz="2400" dirty="0" smtClean="0"/>
              <a:t>65 characters maximum</a:t>
            </a:r>
          </a:p>
          <a:p>
            <a:r>
              <a:rPr lang="en-US" sz="2400" dirty="0" smtClean="0"/>
              <a:t>Good title influences attendance</a:t>
            </a:r>
          </a:p>
          <a:p>
            <a:r>
              <a:rPr lang="en-US" sz="2400" dirty="0" smtClean="0"/>
              <a:t>“The sizzle sells the steak”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0"/>
            <a:ext cx="4038600" cy="210370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most popular courses are the shorter ones</a:t>
            </a:r>
          </a:p>
          <a:p>
            <a:r>
              <a:rPr lang="en-US" sz="2400" dirty="0" smtClean="0"/>
              <a:t>Attendees want to get as much variety out of their conference week as they can</a:t>
            </a:r>
          </a:p>
          <a:p>
            <a:r>
              <a:rPr lang="en-US" sz="2400" dirty="0" smtClean="0"/>
              <a:t>2 hour </a:t>
            </a:r>
            <a:r>
              <a:rPr lang="en-US" sz="2400" dirty="0" smtClean="0"/>
              <a:t>(1 hour &amp; 45 minutes) blocks </a:t>
            </a:r>
            <a:r>
              <a:rPr lang="en-US" sz="2400" dirty="0" smtClean="0"/>
              <a:t>are repeated (you will present them twice)</a:t>
            </a:r>
          </a:p>
          <a:p>
            <a:r>
              <a:rPr lang="en-US" sz="2400" dirty="0" smtClean="0"/>
              <a:t>8 hour blocks generally reserved for certification courses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953000"/>
            <a:ext cx="3707667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95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84656"/>
            <a:ext cx="3581400" cy="4944744"/>
          </a:xfrm>
        </p:spPr>
        <p:txBody>
          <a:bodyPr>
            <a:normAutofit/>
          </a:bodyPr>
          <a:lstStyle/>
          <a:p>
            <a:r>
              <a:rPr lang="en-US" dirty="0" smtClean="0"/>
              <a:t>All attendees are trainers and educators</a:t>
            </a:r>
          </a:p>
          <a:p>
            <a:r>
              <a:rPr lang="en-US" dirty="0" smtClean="0"/>
              <a:t>Our purpose is to train the trainer and not the end user</a:t>
            </a:r>
          </a:p>
          <a:p>
            <a:r>
              <a:rPr lang="en-US" dirty="0" smtClean="0"/>
              <a:t>It is OK to require that the attendee be an instructor in the discipline you are teaching, e.g. live fire class attendee should be a firearms </a:t>
            </a:r>
            <a:r>
              <a:rPr lang="en-US" dirty="0" smtClean="0"/>
              <a:t>instructor. If LE only state why in comments (last field)</a:t>
            </a:r>
            <a:endParaRPr lang="en-US" dirty="0" smtClean="0"/>
          </a:p>
          <a:p>
            <a:r>
              <a:rPr lang="en-US" dirty="0" smtClean="0"/>
              <a:t>Equipment needed – include in comment section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3"/>
          <a:stretch/>
        </p:blipFill>
        <p:spPr>
          <a:xfrm>
            <a:off x="4267200" y="1981200"/>
            <a:ext cx="4800600" cy="40185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80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does this training need to be a certification?</a:t>
            </a:r>
          </a:p>
          <a:p>
            <a:r>
              <a:rPr lang="en-US" sz="2400" dirty="0" smtClean="0"/>
              <a:t>What will the person who completes the course be able to do that they could not if they just attended the instruction?</a:t>
            </a:r>
          </a:p>
          <a:p>
            <a:r>
              <a:rPr lang="en-US" sz="2400" dirty="0" smtClean="0"/>
              <a:t>Who/What administers the certification?</a:t>
            </a:r>
          </a:p>
          <a:p>
            <a:r>
              <a:rPr lang="en-US" sz="2400" dirty="0" smtClean="0"/>
              <a:t>Will an attendee be willing to spend 20%  of their conference on this subject?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7"/>
          <a:stretch/>
        </p:blipFill>
        <p:spPr>
          <a:xfrm>
            <a:off x="5361432" y="1752600"/>
            <a:ext cx="3477768" cy="35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71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191000" cy="40507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Certification requires attendee demonstrate knowledge and/or competence</a:t>
            </a:r>
          </a:p>
          <a:p>
            <a:r>
              <a:rPr lang="en-US" sz="2400" dirty="0" smtClean="0"/>
              <a:t>Certification usually requires recertification at some time – what is that period?</a:t>
            </a:r>
          </a:p>
          <a:p>
            <a:r>
              <a:rPr lang="en-US" sz="2400" dirty="0" smtClean="0"/>
              <a:t>Course fee is only intended to help cover cost of materials and certification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/>
          <a:stretch/>
        </p:blipFill>
        <p:spPr>
          <a:xfrm>
            <a:off x="4876800" y="1676400"/>
            <a:ext cx="37211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5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36" y="1905000"/>
            <a:ext cx="4724400" cy="43555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Attendees pre-register for certification </a:t>
            </a:r>
            <a:r>
              <a:rPr lang="en-US" sz="2400" dirty="0" smtClean="0"/>
              <a:t>courses</a:t>
            </a:r>
          </a:p>
          <a:p>
            <a:r>
              <a:rPr lang="en-US" sz="2400" dirty="0" smtClean="0"/>
              <a:t>ILEETA can take online registrations or you may designate a point of contact for the course</a:t>
            </a:r>
          </a:p>
          <a:p>
            <a:r>
              <a:rPr lang="en-US" sz="2400" dirty="0" smtClean="0"/>
              <a:t>If ILEETA takes registrations we will send you a spreadsheet of your attendees several weeks in advance of the conference so that you may contact them and know how many you may expect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/>
          <a:stretch/>
        </p:blipFill>
        <p:spPr>
          <a:xfrm>
            <a:off x="5181600" y="1524000"/>
            <a:ext cx="38404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273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Pre-conference certification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Registered attendees are sent materials that are to be completed prior to the conference class</a:t>
            </a:r>
          </a:p>
          <a:p>
            <a:r>
              <a:rPr lang="en-US" sz="2400" dirty="0" smtClean="0"/>
              <a:t>May include cognitive testing</a:t>
            </a:r>
          </a:p>
          <a:p>
            <a:r>
              <a:rPr lang="en-US" sz="2400" dirty="0" smtClean="0"/>
              <a:t>Saves valuable conference hours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8750" t="8000" r="13125" b="2000"/>
          <a:stretch>
            <a:fillRect/>
          </a:stretch>
        </p:blipFill>
        <p:spPr bwMode="auto">
          <a:xfrm>
            <a:off x="4495800" y="1828800"/>
            <a:ext cx="44297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provide projectors, cart, speakers, screen for each classroom</a:t>
            </a:r>
          </a:p>
          <a:p>
            <a:r>
              <a:rPr lang="en-US" sz="2400" dirty="0" smtClean="0"/>
              <a:t>Please bring your own laptop</a:t>
            </a:r>
          </a:p>
          <a:p>
            <a:r>
              <a:rPr lang="en-US" sz="2400" dirty="0" smtClean="0"/>
              <a:t>We have available flip charts and markers upon request</a:t>
            </a:r>
          </a:p>
          <a:p>
            <a:r>
              <a:rPr lang="en-US" sz="2400" dirty="0" smtClean="0"/>
              <a:t>Use of public address is very limited because of adjacent classes</a:t>
            </a:r>
          </a:p>
          <a:p>
            <a:r>
              <a:rPr lang="en-US" sz="2400" dirty="0" err="1" smtClean="0"/>
              <a:t>WiFi</a:t>
            </a:r>
            <a:r>
              <a:rPr lang="en-US" sz="2400" dirty="0" smtClean="0"/>
              <a:t> also limited, consider bringing your smartphone as a hot spot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92" y="5562600"/>
            <a:ext cx="2206699" cy="1295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93976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Generally for safety in hands on classes such as live fire and DT</a:t>
            </a:r>
          </a:p>
          <a:p>
            <a:r>
              <a:rPr lang="en-US" sz="2400" dirty="0" smtClean="0"/>
              <a:t>We anticipate the instructor should be able to conduct a lecture class without support</a:t>
            </a:r>
          </a:p>
          <a:p>
            <a:r>
              <a:rPr lang="en-US" sz="2400" dirty="0" smtClean="0"/>
              <a:t>Do not look at this as an opportunity to get your buddy a tuition waiver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7" t="17779" r="10834" b="35323"/>
          <a:stretch/>
        </p:blipFill>
        <p:spPr>
          <a:xfrm>
            <a:off x="762000" y="4572000"/>
            <a:ext cx="7315200" cy="241220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 AND 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7" y="17526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This information is intended to aid the review committee is evaluating the proposal and is not distributed to attendees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33" t="24814" r="11667" b="23333"/>
          <a:stretch/>
        </p:blipFill>
        <p:spPr>
          <a:xfrm>
            <a:off x="342900" y="2819400"/>
            <a:ext cx="8458200" cy="32893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Creating a course proposal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324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ILEETA encourages everyone to submit course proposals</a:t>
            </a:r>
          </a:p>
          <a:p>
            <a:r>
              <a:rPr lang="en-US" sz="2800" dirty="0" smtClean="0"/>
              <a:t>What are you doing particularly well</a:t>
            </a:r>
          </a:p>
          <a:p>
            <a:r>
              <a:rPr lang="en-US" sz="2800" dirty="0" smtClean="0"/>
              <a:t>Innovative subject areas</a:t>
            </a:r>
          </a:p>
          <a:p>
            <a:r>
              <a:rPr lang="en-US" sz="2800" dirty="0" smtClean="0"/>
              <a:t>Members whose proposals are selected receive a conference tuition waiver but no other compensation</a:t>
            </a:r>
          </a:p>
        </p:txBody>
      </p:sp>
      <p:pic>
        <p:nvPicPr>
          <p:cNvPr id="14338" name="Picture 2" descr="C:\ILEETA 2008\ILEETA_99s.jpg"/>
          <p:cNvPicPr>
            <a:picLocks noChangeAspect="1" noChangeArrowheads="1"/>
          </p:cNvPicPr>
          <p:nvPr/>
        </p:nvPicPr>
        <p:blipFill>
          <a:blip r:embed="rId2" cstate="print"/>
          <a:srcRect l="29836" r="8055"/>
          <a:stretch>
            <a:fillRect/>
          </a:stretch>
        </p:blipFill>
        <p:spPr bwMode="auto">
          <a:xfrm>
            <a:off x="6141720" y="2971800"/>
            <a:ext cx="2743200" cy="295671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17" y="17526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Goals and </a:t>
            </a:r>
            <a:r>
              <a:rPr lang="en-US" dirty="0" smtClean="0"/>
              <a:t>objectives, what </a:t>
            </a:r>
            <a:r>
              <a:rPr lang="en-US" dirty="0" smtClean="0"/>
              <a:t>will attendees take from the course</a:t>
            </a:r>
          </a:p>
          <a:p>
            <a:r>
              <a:rPr lang="en-US" dirty="0" smtClean="0"/>
              <a:t>20% of proposals fail to follow the directions and must be corrected</a:t>
            </a:r>
            <a:endParaRPr lang="en-US" dirty="0" smtClean="0"/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600 characters with </a:t>
            </a:r>
            <a:r>
              <a:rPr lang="en-US" b="1" u="sng" dirty="0" smtClean="0">
                <a:solidFill>
                  <a:srgbClr val="FF0000"/>
                </a:solidFill>
              </a:rPr>
              <a:t>spaces </a:t>
            </a:r>
            <a:r>
              <a:rPr lang="en-US" dirty="0" smtClean="0">
                <a:solidFill>
                  <a:srgbClr val="FF0000"/>
                </a:solidFill>
              </a:rPr>
              <a:t>use MS-Word Review to count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Spell check your description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Single paragraph – no bullet points or lists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 all CAPS in any data field in this proposal including your personal data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0" t="10001" r="12500" b="63333"/>
          <a:stretch/>
        </p:blipFill>
        <p:spPr>
          <a:xfrm>
            <a:off x="0" y="43434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081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87" y="1524000"/>
            <a:ext cx="8686800" cy="2193925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0A22E"/>
              </a:buClr>
            </a:pPr>
            <a:r>
              <a:rPr lang="en-US" b="1" i="1" u="sng" dirty="0">
                <a:solidFill>
                  <a:srgbClr val="FF0000"/>
                </a:solidFill>
              </a:rPr>
              <a:t>500 characters with </a:t>
            </a:r>
            <a:r>
              <a:rPr lang="en-US" b="1" i="1" u="sng" dirty="0">
                <a:solidFill>
                  <a:srgbClr val="FF0000"/>
                </a:solidFill>
              </a:rPr>
              <a:t>spaces use MS-Word Review to </a:t>
            </a:r>
            <a:r>
              <a:rPr lang="en-US" b="1" i="1" u="sng" dirty="0" smtClean="0">
                <a:solidFill>
                  <a:srgbClr val="FF0000"/>
                </a:solidFill>
              </a:rPr>
              <a:t>count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Spell check your </a:t>
            </a:r>
            <a:r>
              <a:rPr lang="en-US" b="1" dirty="0" smtClean="0">
                <a:solidFill>
                  <a:srgbClr val="FF0000"/>
                </a:solidFill>
              </a:rPr>
              <a:t>bio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Single paragraph – no bullet points or lists</a:t>
            </a:r>
          </a:p>
          <a:p>
            <a:r>
              <a:rPr lang="en-US" dirty="0" smtClean="0"/>
              <a:t>Third </a:t>
            </a:r>
            <a:r>
              <a:rPr lang="en-US" dirty="0" smtClean="0"/>
              <a:t>person</a:t>
            </a:r>
          </a:p>
          <a:p>
            <a:r>
              <a:rPr lang="en-US" dirty="0" smtClean="0"/>
              <a:t>Why qualified to teach this subject</a:t>
            </a:r>
          </a:p>
          <a:p>
            <a:r>
              <a:rPr lang="en-US" dirty="0" smtClean="0"/>
              <a:t>Accomplishments, current responsibilities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67" t="35185" r="13333" b="38148"/>
          <a:stretch/>
        </p:blipFill>
        <p:spPr>
          <a:xfrm>
            <a:off x="18288" y="4267200"/>
            <a:ext cx="9144000" cy="1828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2117725"/>
          </a:xfrm>
        </p:spPr>
        <p:txBody>
          <a:bodyPr>
            <a:normAutofit/>
          </a:bodyPr>
          <a:lstStyle/>
          <a:p>
            <a:r>
              <a:rPr lang="en-US" dirty="0" smtClean="0"/>
              <a:t>This information aids the review committee in evaluating the course proposal</a:t>
            </a:r>
          </a:p>
          <a:p>
            <a:r>
              <a:rPr lang="en-US" dirty="0" smtClean="0"/>
              <a:t>References, courses taught for other groups, books, articles, extras the attendees will receive </a:t>
            </a:r>
          </a:p>
          <a:p>
            <a:r>
              <a:rPr lang="en-US" dirty="0" smtClean="0"/>
              <a:t>Personal references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67" t="60370" r="18332" b="12963"/>
          <a:stretch/>
        </p:blipFill>
        <p:spPr>
          <a:xfrm>
            <a:off x="20053" y="4022725"/>
            <a:ext cx="9123948" cy="19551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47088"/>
            <a:ext cx="4038600" cy="3124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Positively influences proposal selection</a:t>
            </a:r>
          </a:p>
          <a:p>
            <a:r>
              <a:rPr lang="en-US" sz="2400" dirty="0" smtClean="0"/>
              <a:t>Helps the attendee when they return to work</a:t>
            </a:r>
          </a:p>
          <a:p>
            <a:r>
              <a:rPr lang="en-US" sz="2400" dirty="0" smtClean="0"/>
              <a:t>Aids in notetaking</a:t>
            </a:r>
          </a:p>
          <a:p>
            <a:r>
              <a:rPr lang="en-US" sz="2400" dirty="0" smtClean="0"/>
              <a:t>ILEETA will have no on-site duplication</a:t>
            </a:r>
          </a:p>
          <a:p>
            <a:r>
              <a:rPr lang="en-US" sz="2400" dirty="0" smtClean="0"/>
              <a:t>ILEETA will include digital handouts submitted in a conference </a:t>
            </a:r>
            <a:r>
              <a:rPr lang="en-US" sz="2400" dirty="0" err="1" smtClean="0"/>
              <a:t>dropbox</a:t>
            </a:r>
            <a:r>
              <a:rPr lang="en-US" sz="2400" dirty="0" smtClean="0"/>
              <a:t> file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2" y="183184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07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information that may be valuable to the review of the proposal</a:t>
            </a:r>
          </a:p>
          <a:p>
            <a:r>
              <a:rPr lang="en-US" sz="2800" dirty="0" smtClean="0"/>
              <a:t>May include links but do not send attachments</a:t>
            </a:r>
          </a:p>
          <a:p>
            <a:r>
              <a:rPr lang="en-US" sz="2800" dirty="0" smtClean="0"/>
              <a:t>Note any unusual course requirements, availability issues during the conference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84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6399879" cy="4051300"/>
          </a:xfrm>
        </p:spPr>
      </p:pic>
      <p:sp>
        <p:nvSpPr>
          <p:cNvPr id="6" name="TextBox 5"/>
          <p:cNvSpPr txBox="1"/>
          <p:nvPr/>
        </p:nvSpPr>
        <p:spPr>
          <a:xfrm>
            <a:off x="1371600" y="209397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do not click confirm your proposal will not be 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43846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your proposal has been submitted you will see this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35" y="2120900"/>
            <a:ext cx="6364130" cy="4051300"/>
          </a:xfrm>
        </p:spPr>
      </p:pic>
    </p:spTree>
    <p:extLst>
      <p:ext uri="{BB962C8B-B14F-4D97-AF65-F5344CB8AC3E}">
        <p14:creationId xmlns:p14="http://schemas.microsoft.com/office/powerpoint/2010/main" val="2512237012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UpoN</a:t>
            </a:r>
            <a:r>
              <a:rPr lang="en-US" dirty="0" smtClean="0"/>
              <a:t> SUBMISSION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3434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Once you have submitted your proposal, you should receive an automated confirmation email within 24 hours</a:t>
            </a:r>
          </a:p>
          <a:p>
            <a:r>
              <a:rPr lang="en-US" sz="2400" dirty="0" smtClean="0"/>
              <a:t>Proposal selection will be completed and notifications made by December 1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8907"/>
            <a:ext cx="3502693" cy="350269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been selected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924800" cy="3977640"/>
          </a:xfrm>
        </p:spPr>
        <p:txBody>
          <a:bodyPr/>
          <a:lstStyle/>
          <a:p>
            <a:r>
              <a:rPr lang="en-US" sz="2400" dirty="0" smtClean="0"/>
              <a:t>Make sure you can still attend</a:t>
            </a:r>
          </a:p>
          <a:p>
            <a:r>
              <a:rPr lang="en-US" sz="2400" dirty="0" smtClean="0"/>
              <a:t>Get it together</a:t>
            </a:r>
          </a:p>
          <a:p>
            <a:r>
              <a:rPr lang="en-US" sz="2400" dirty="0" smtClean="0"/>
              <a:t>Digital handouts</a:t>
            </a:r>
          </a:p>
          <a:p>
            <a:r>
              <a:rPr lang="en-US" sz="2400" dirty="0" smtClean="0"/>
              <a:t>Contact with me by e-mail/phone</a:t>
            </a:r>
          </a:p>
          <a:p>
            <a:r>
              <a:rPr lang="en-US" sz="2400" dirty="0" smtClean="0"/>
              <a:t>If you know you must cancel let us know ASAP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2334"/>
            <a:ext cx="6781800" cy="265566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NEED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876997"/>
            <a:ext cx="8686800" cy="1965325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Harveyh@ileeta.org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590799"/>
            <a:ext cx="7585508" cy="372415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41416"/>
            <a:ext cx="7772400" cy="16093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Proposal guidelines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27238"/>
          </a:xfrm>
        </p:spPr>
        <p:txBody>
          <a:bodyPr/>
          <a:lstStyle/>
          <a:p>
            <a:r>
              <a:rPr lang="en-US" sz="3200" dirty="0" smtClean="0"/>
              <a:t>Subject must be instructor oriented</a:t>
            </a:r>
          </a:p>
          <a:p>
            <a:r>
              <a:rPr lang="en-US" sz="3200" dirty="0" smtClean="0"/>
              <a:t>What will they take back to their agency?</a:t>
            </a:r>
          </a:p>
          <a:p>
            <a:r>
              <a:rPr lang="en-US" sz="3200" dirty="0" smtClean="0"/>
              <a:t>No infomercials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6836942" cy="157276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9144"/>
            <a:ext cx="7772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General subject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292031"/>
            <a:ext cx="4191000" cy="4724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Armorer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Live Fire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Officer Safety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of Force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Instructor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Firearms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Active Shooter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Community Relations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Health/Wellness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Special Topics</a:t>
            </a:r>
          </a:p>
          <a:p>
            <a:endParaRPr lang="en-US" sz="3200" dirty="0"/>
          </a:p>
        </p:txBody>
      </p:sp>
      <p:pic>
        <p:nvPicPr>
          <p:cNvPr id="12290" name="Picture 2" descr="C:\ILEETA 2008\ILEETA_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20" y="1371600"/>
            <a:ext cx="3279559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tactics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6822" y="1002437"/>
            <a:ext cx="4290556" cy="5410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Skill levels may vary</a:t>
            </a:r>
          </a:p>
          <a:p>
            <a:r>
              <a:rPr lang="en-US" sz="3200" dirty="0" smtClean="0"/>
              <a:t>Pre-requisite courses/skills</a:t>
            </a:r>
          </a:p>
          <a:p>
            <a:r>
              <a:rPr lang="en-US" sz="3200" dirty="0" smtClean="0"/>
              <a:t>Safety is critical – triple check</a:t>
            </a:r>
          </a:p>
          <a:p>
            <a:r>
              <a:rPr lang="en-US" sz="3200" dirty="0" smtClean="0"/>
              <a:t>Warm ups/Mats prevent injury</a:t>
            </a:r>
          </a:p>
          <a:p>
            <a:r>
              <a:rPr lang="en-US" sz="3200" dirty="0" smtClean="0"/>
              <a:t>Adequate Instructor/Safety Monitor/Student Ratio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3098800" cy="4648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that influence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953000" cy="4050792"/>
          </a:xfrm>
        </p:spPr>
        <p:txBody>
          <a:bodyPr/>
          <a:lstStyle/>
          <a:p>
            <a:r>
              <a:rPr lang="en-US" sz="2800" dirty="0" smtClean="0"/>
              <a:t>Anticipated demand for this type of instruction</a:t>
            </a:r>
          </a:p>
          <a:p>
            <a:r>
              <a:rPr lang="en-US" sz="2800" dirty="0" smtClean="0"/>
              <a:t>Unusual facility requirements/setup time/costs to ILEETA</a:t>
            </a:r>
          </a:p>
          <a:p>
            <a:r>
              <a:rPr lang="en-US" sz="2800" dirty="0" smtClean="0"/>
              <a:t>Cannot serve at least 15 attendees (20+ preferred)</a:t>
            </a:r>
          </a:p>
          <a:p>
            <a:r>
              <a:rPr lang="en-US" sz="2800" dirty="0" smtClean="0"/>
              <a:t>Schedule conflicts/availability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95600"/>
            <a:ext cx="30671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635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proposal 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Proposal landing page contains important information – please </a:t>
            </a:r>
            <a:r>
              <a:rPr lang="en-US" dirty="0" smtClean="0"/>
              <a:t>read this page.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7543800" cy="49417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70"/>
            <a:ext cx="7772400" cy="1609344"/>
          </a:xfrm>
        </p:spPr>
        <p:txBody>
          <a:bodyPr/>
          <a:lstStyle/>
          <a:p>
            <a:r>
              <a:rPr lang="en-US" dirty="0" smtClean="0"/>
              <a:t>Instructor proposal 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157" y="1447800"/>
            <a:ext cx="7772400" cy="4050792"/>
          </a:xfrm>
        </p:spPr>
        <p:txBody>
          <a:bodyPr/>
          <a:lstStyle/>
          <a:p>
            <a:r>
              <a:rPr lang="en-US" dirty="0" smtClean="0"/>
              <a:t>Must use username and password to login to the proposal </a:t>
            </a:r>
            <a:r>
              <a:rPr lang="en-US" dirty="0" smtClean="0"/>
              <a:t>form</a:t>
            </a:r>
          </a:p>
          <a:p>
            <a:r>
              <a:rPr lang="en-US" u="sng" dirty="0" smtClean="0"/>
              <a:t>Username and password must match instructor name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8991600" cy="52030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info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050792"/>
          </a:xfrm>
        </p:spPr>
        <p:txBody>
          <a:bodyPr/>
          <a:lstStyle/>
          <a:p>
            <a:r>
              <a:rPr lang="en-US" dirty="0" smtClean="0"/>
              <a:t>Your personal data is auto filled into the form</a:t>
            </a:r>
          </a:p>
          <a:p>
            <a:r>
              <a:rPr lang="en-US" dirty="0" smtClean="0"/>
              <a:t>Check to see that this info is </a:t>
            </a:r>
            <a:r>
              <a:rPr lang="en-US" dirty="0" smtClean="0"/>
              <a:t>current – </a:t>
            </a:r>
            <a:r>
              <a:rPr lang="en-US" dirty="0" smtClean="0">
                <a:solidFill>
                  <a:srgbClr val="FF0000"/>
                </a:solidFill>
              </a:rPr>
              <a:t>No All CAPS in any field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8" y="2514600"/>
            <a:ext cx="7162800" cy="522177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340</TotalTime>
  <Words>927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Rockwell</vt:lpstr>
      <vt:lpstr>Rockwell Condensed</vt:lpstr>
      <vt:lpstr>Wingdings</vt:lpstr>
      <vt:lpstr>Wood Type</vt:lpstr>
      <vt:lpstr>Creating An instructor proposal  </vt:lpstr>
      <vt:lpstr>Creating a course proposal</vt:lpstr>
      <vt:lpstr>Proposal guidelines</vt:lpstr>
      <vt:lpstr>General subject areas</vt:lpstr>
      <vt:lpstr>Defensive tactics</vt:lpstr>
      <vt:lpstr>Factors that influence selection</vt:lpstr>
      <vt:lpstr>Instructor proposal form</vt:lpstr>
      <vt:lpstr>Instructor proposal form</vt:lpstr>
      <vt:lpstr>Instructor info</vt:lpstr>
      <vt:lpstr>Course TITLE</vt:lpstr>
      <vt:lpstr>Course LENGTH</vt:lpstr>
      <vt:lpstr>Course PREREQUISITES</vt:lpstr>
      <vt:lpstr>CERTIFICATION Course</vt:lpstr>
      <vt:lpstr>CERTIFICATION Course</vt:lpstr>
      <vt:lpstr>CERTIFICATION Course</vt:lpstr>
      <vt:lpstr>Pre-conference certification coursework</vt:lpstr>
      <vt:lpstr>CLASSROOM AND EQUIPMENT</vt:lpstr>
      <vt:lpstr>SECONDARY INSTRUCTOR</vt:lpstr>
      <vt:lpstr>Course OBJECTIVES AND SYNOPSIS</vt:lpstr>
      <vt:lpstr>Course description</vt:lpstr>
      <vt:lpstr>Instructor bio</vt:lpstr>
      <vt:lpstr>References</vt:lpstr>
      <vt:lpstr>HANDOUT MATERIALS</vt:lpstr>
      <vt:lpstr>COMMENTS SECTION</vt:lpstr>
      <vt:lpstr>Proposal review</vt:lpstr>
      <vt:lpstr>If your proposal has been submitted you will see this screen</vt:lpstr>
      <vt:lpstr>UpoN SUBMISSION</vt:lpstr>
      <vt:lpstr>You have been selected</vt:lpstr>
      <vt:lpstr>Questions?  NEED HELP?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instructor proposal  writing an article for ileeta</dc:title>
  <dc:creator>Harvey</dc:creator>
  <cp:lastModifiedBy>Microsoft account</cp:lastModifiedBy>
  <cp:revision>22</cp:revision>
  <dcterms:created xsi:type="dcterms:W3CDTF">2009-04-25T14:35:35Z</dcterms:created>
  <dcterms:modified xsi:type="dcterms:W3CDTF">2023-05-30T21:44:03Z</dcterms:modified>
</cp:coreProperties>
</file>